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307" r:id="rId3"/>
    <p:sldId id="279" r:id="rId4"/>
    <p:sldId id="308" r:id="rId5"/>
    <p:sldId id="298" r:id="rId6"/>
    <p:sldId id="299" r:id="rId7"/>
    <p:sldId id="304" r:id="rId8"/>
    <p:sldId id="305" r:id="rId9"/>
    <p:sldId id="306" r:id="rId10"/>
    <p:sldId id="301" r:id="rId11"/>
    <p:sldId id="302" r:id="rId12"/>
    <p:sldId id="303" r:id="rId13"/>
    <p:sldId id="311" r:id="rId14"/>
    <p:sldId id="313" r:id="rId15"/>
    <p:sldId id="314" r:id="rId16"/>
    <p:sldId id="315" r:id="rId17"/>
    <p:sldId id="316" r:id="rId18"/>
    <p:sldId id="317" r:id="rId19"/>
    <p:sldId id="291" r:id="rId20"/>
    <p:sldId id="292" r:id="rId21"/>
    <p:sldId id="293" r:id="rId22"/>
    <p:sldId id="294" r:id="rId23"/>
    <p:sldId id="295" r:id="rId24"/>
    <p:sldId id="312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Марина" initials="М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</p:showPr>
  <p:clrMru>
    <a:srgbClr val="3E4D1F"/>
    <a:srgbClr val="435422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17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9951-BF66-4C8F-B0D9-3FD252C1C59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4D66-CD01-48B6-ACEC-F8F957F80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9951-BF66-4C8F-B0D9-3FD252C1C59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4D66-CD01-48B6-ACEC-F8F957F80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9951-BF66-4C8F-B0D9-3FD252C1C59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4D66-CD01-48B6-ACEC-F8F957F80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9951-BF66-4C8F-B0D9-3FD252C1C59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4D66-CD01-48B6-ACEC-F8F957F80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9951-BF66-4C8F-B0D9-3FD252C1C59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4D66-CD01-48B6-ACEC-F8F957F80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9951-BF66-4C8F-B0D9-3FD252C1C59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4D66-CD01-48B6-ACEC-F8F957F80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9951-BF66-4C8F-B0D9-3FD252C1C59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4D66-CD01-48B6-ACEC-F8F957F80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9951-BF66-4C8F-B0D9-3FD252C1C59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4D66-CD01-48B6-ACEC-F8F957F80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9951-BF66-4C8F-B0D9-3FD252C1C59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4D66-CD01-48B6-ACEC-F8F957F80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9951-BF66-4C8F-B0D9-3FD252C1C59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4D66-CD01-48B6-ACEC-F8F957F80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8C9951-BF66-4C8F-B0D9-3FD252C1C59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44D66-CD01-48B6-ACEC-F8F957F80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8C9951-BF66-4C8F-B0D9-3FD252C1C590}" type="datetimeFigureOut">
              <a:rPr lang="ru-RU" smtClean="0"/>
              <a:pPr/>
              <a:t>20.02.2017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44D66-CD01-48B6-ACEC-F8F957F8094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916832"/>
            <a:ext cx="6408712" cy="3046988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9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Устный счёт</a:t>
            </a:r>
            <a:endParaRPr lang="ru-RU" sz="9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435422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772816"/>
            <a:ext cx="604867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Было-?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Взяла-2 вишни</a:t>
            </a:r>
          </a:p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Осталось-4 вишни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>
            <a:off x="1643042" y="2714620"/>
            <a:ext cx="564360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1643042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643306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215206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>
            <a:off x="1714480" y="1428736"/>
            <a:ext cx="2000264" cy="2986102"/>
          </a:xfrm>
          <a:prstGeom prst="arc">
            <a:avLst>
              <a:gd name="adj1" fmla="val 11299613"/>
              <a:gd name="adj2" fmla="val 2115219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>
            <a:off x="3786182" y="1428736"/>
            <a:ext cx="3500462" cy="2571768"/>
          </a:xfrm>
          <a:prstGeom prst="arc">
            <a:avLst>
              <a:gd name="adj1" fmla="val 11025026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373627" y="1928802"/>
            <a:ext cx="59824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 </a:t>
            </a:r>
            <a:endParaRPr lang="ru-RU" sz="4400" b="1" cap="none" spc="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39649" y="1928802"/>
            <a:ext cx="4764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</a:t>
            </a:r>
            <a:endParaRPr lang="ru-RU" sz="4400" b="1" cap="none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Дуга 14"/>
          <p:cNvSpPr/>
          <p:nvPr/>
        </p:nvSpPr>
        <p:spPr>
          <a:xfrm rot="10800000">
            <a:off x="1785918" y="1857364"/>
            <a:ext cx="5500928" cy="1990768"/>
          </a:xfrm>
          <a:prstGeom prst="arc">
            <a:avLst>
              <a:gd name="adj1" fmla="val 10755958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807892" y="2786058"/>
            <a:ext cx="5870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 </a:t>
            </a:r>
            <a:endParaRPr lang="ru-RU" sz="4400" b="1" cap="none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772816"/>
            <a:ext cx="66247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4+2=6 (</a:t>
            </a:r>
            <a:r>
              <a:rPr lang="ru-RU" sz="5400" b="1" dirty="0" err="1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виш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.)</a:t>
            </a:r>
          </a:p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Ответ: было 6 вишен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920880" cy="606319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200" b="1" dirty="0" smtClean="0"/>
              <a:t>      АЛГОРИТМ РЕШЕНИЯ ЗАДАЧИ</a:t>
            </a:r>
          </a:p>
          <a:p>
            <a:endParaRPr lang="ru-RU" sz="2800" dirty="0" smtClean="0"/>
          </a:p>
          <a:p>
            <a:r>
              <a:rPr lang="ru-RU" sz="2800" b="1" dirty="0" smtClean="0"/>
              <a:t>	1. Прочитайте. Выделите условие и вопрос.</a:t>
            </a:r>
          </a:p>
          <a:p>
            <a:r>
              <a:rPr lang="ru-RU" sz="2800" b="1" dirty="0" smtClean="0"/>
              <a:t>	2. Что известно в задаче?</a:t>
            </a:r>
          </a:p>
          <a:p>
            <a:r>
              <a:rPr lang="ru-RU" sz="2800" b="1" dirty="0" smtClean="0"/>
              <a:t>	3. Что неизвестно?</a:t>
            </a:r>
          </a:p>
          <a:p>
            <a:r>
              <a:rPr lang="ru-RU" sz="2800" b="1" dirty="0" smtClean="0"/>
              <a:t>	4. На сколько больше было?</a:t>
            </a:r>
          </a:p>
          <a:p>
            <a:r>
              <a:rPr lang="ru-RU" sz="2800" b="1" dirty="0" smtClean="0"/>
              <a:t>	5.  Как получаем большее число?</a:t>
            </a:r>
          </a:p>
          <a:p>
            <a:r>
              <a:rPr lang="ru-RU" sz="2800" b="1" dirty="0" smtClean="0"/>
              <a:t>	6. Выполните схематический чертеж.</a:t>
            </a:r>
          </a:p>
          <a:p>
            <a:r>
              <a:rPr lang="ru-RU" sz="2800" b="1" dirty="0" smtClean="0"/>
              <a:t>	7. Из каких частей будет состоять отрезок?</a:t>
            </a:r>
          </a:p>
          <a:p>
            <a:r>
              <a:rPr lang="ru-RU" sz="2800" b="1" dirty="0" smtClean="0"/>
              <a:t>	8. Как найти длину всего отрезка?</a:t>
            </a:r>
          </a:p>
          <a:p>
            <a:r>
              <a:rPr lang="ru-RU" sz="2800" b="1" dirty="0" smtClean="0"/>
              <a:t>	9. Запишите решение задачи.</a:t>
            </a:r>
          </a:p>
          <a:p>
            <a:pPr algn="ctr"/>
            <a:r>
              <a:rPr lang="ru-RU" sz="7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8662" y="1643050"/>
            <a:ext cx="7899150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ru-RU" sz="4800" b="1" dirty="0" smtClean="0">
                <a:solidFill>
                  <a:srgbClr val="435422"/>
                </a:solidFill>
              </a:rPr>
              <a:t>В вазочке лежали конфеты. </a:t>
            </a:r>
          </a:p>
          <a:p>
            <a:r>
              <a:rPr lang="ru-RU" sz="4800" b="1" dirty="0" smtClean="0">
                <a:solidFill>
                  <a:srgbClr val="435422"/>
                </a:solidFill>
              </a:rPr>
              <a:t>Когда 5 конфет взяли, в </a:t>
            </a:r>
          </a:p>
          <a:p>
            <a:r>
              <a:rPr lang="ru-RU" sz="4800" b="1" dirty="0" smtClean="0">
                <a:solidFill>
                  <a:srgbClr val="435422"/>
                </a:solidFill>
              </a:rPr>
              <a:t>вазочке осталось 4 конфеты.</a:t>
            </a:r>
          </a:p>
          <a:p>
            <a:r>
              <a:rPr lang="ru-RU" sz="4800" b="1" dirty="0" smtClean="0">
                <a:solidFill>
                  <a:srgbClr val="435422"/>
                </a:solidFill>
              </a:rPr>
              <a:t> Сколько конфет было в </a:t>
            </a:r>
          </a:p>
          <a:p>
            <a:r>
              <a:rPr lang="ru-RU" sz="4800" b="1" dirty="0" smtClean="0">
                <a:solidFill>
                  <a:srgbClr val="435422"/>
                </a:solidFill>
              </a:rPr>
              <a:t>     вазочке сначала?</a:t>
            </a:r>
            <a:endParaRPr lang="ru-RU" sz="4800" b="1" cap="none" spc="0" dirty="0">
              <a:ln w="11430"/>
              <a:solidFill>
                <a:srgbClr val="435422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336809" y="642918"/>
            <a:ext cx="4872552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54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Решите задачи:</a:t>
            </a:r>
            <a:endParaRPr lang="ru-RU" sz="54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435422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allAtOnce"/>
      <p:bldP spid="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71604" y="1643050"/>
            <a:ext cx="6610784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4800" b="1" dirty="0" smtClean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43542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Когда Коля раскрасил в </a:t>
            </a:r>
          </a:p>
          <a:p>
            <a:r>
              <a:rPr lang="ru-RU" sz="4800" b="1" dirty="0" smtClean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43542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книжке 4 картинки, их </a:t>
            </a:r>
          </a:p>
          <a:p>
            <a:r>
              <a:rPr lang="ru-RU" sz="4800" b="1" dirty="0" smtClean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43542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осталось 3. Сколько </a:t>
            </a:r>
          </a:p>
          <a:p>
            <a:r>
              <a:rPr lang="ru-RU" sz="4800" b="1" dirty="0" smtClean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43542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картинок было в </a:t>
            </a:r>
          </a:p>
          <a:p>
            <a:r>
              <a:rPr lang="ru-RU" sz="4800" b="1" dirty="0" smtClean="0">
                <a:ln w="18000">
                  <a:solidFill>
                    <a:srgbClr val="92D050"/>
                  </a:solidFill>
                  <a:prstDash val="solid"/>
                  <a:miter lim="800000"/>
                </a:ln>
                <a:solidFill>
                  <a:srgbClr val="435422"/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</a:rPr>
              <a:t>книжке?</a:t>
            </a:r>
            <a:endParaRPr lang="ru-RU" sz="4800" b="1" dirty="0">
              <a:ln w="18000">
                <a:solidFill>
                  <a:srgbClr val="92D050"/>
                </a:solidFill>
                <a:prstDash val="solid"/>
                <a:miter lim="800000"/>
              </a:ln>
              <a:solidFill>
                <a:srgbClr val="435422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15616" y="908720"/>
            <a:ext cx="7560840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4800" b="1" spc="50" dirty="0" smtClean="0">
                <a:ln w="11430"/>
                <a:solidFill>
                  <a:srgbClr val="3E4D1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		Бабушка напекла </a:t>
            </a:r>
            <a:r>
              <a:rPr lang="ru-RU" sz="4800" b="1" spc="50" dirty="0" err="1" smtClean="0">
                <a:ln w="11430"/>
                <a:solidFill>
                  <a:srgbClr val="3E4D1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пирожков.После</a:t>
            </a:r>
            <a:r>
              <a:rPr lang="ru-RU" sz="4800" b="1" spc="50" dirty="0" smtClean="0">
                <a:ln w="11430"/>
                <a:solidFill>
                  <a:srgbClr val="3E4D1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того, как вечером внуки съели 8 пирожков, осталось 6 пирожков. Сколько</a:t>
            </a:r>
          </a:p>
          <a:p>
            <a:r>
              <a:rPr lang="ru-RU" sz="4800" b="1" spc="50" dirty="0" smtClean="0">
                <a:ln w="11430"/>
                <a:solidFill>
                  <a:srgbClr val="3E4D1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пирожков напекла 				              бабушка?</a:t>
            </a:r>
            <a:endParaRPr lang="ru-RU" sz="4800" b="1" spc="50" dirty="0">
              <a:ln w="11430"/>
              <a:solidFill>
                <a:srgbClr val="3E4D1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00232" y="714356"/>
            <a:ext cx="6024599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solidFill>
                  <a:srgbClr val="43542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Составьте задачу</a:t>
            </a:r>
          </a:p>
          <a:p>
            <a:pPr algn="ctr"/>
            <a:r>
              <a:rPr lang="ru-RU" sz="5400" b="1" spc="50" dirty="0">
                <a:ln w="11430"/>
                <a:solidFill>
                  <a:srgbClr val="43542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</a:t>
            </a:r>
            <a:r>
              <a:rPr lang="ru-RU" sz="5400" b="1" spc="50" dirty="0" smtClean="0">
                <a:ln w="11430"/>
                <a:solidFill>
                  <a:srgbClr val="43542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 краткой записи:</a:t>
            </a:r>
            <a:endParaRPr lang="ru-RU" sz="5400" b="1" cap="none" spc="50" dirty="0">
              <a:ln w="11430"/>
              <a:solidFill>
                <a:srgbClr val="43542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85786" y="2285992"/>
            <a:ext cx="7277570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Было-?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Подарили-10 открыток</a:t>
            </a:r>
          </a:p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Осталось-8 открыток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9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20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3" grpId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>
            <a:off x="1643042" y="2714620"/>
            <a:ext cx="564360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1643042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643306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215206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>
            <a:off x="1714480" y="1428736"/>
            <a:ext cx="2000264" cy="2986102"/>
          </a:xfrm>
          <a:prstGeom prst="arc">
            <a:avLst>
              <a:gd name="adj1" fmla="val 11299613"/>
              <a:gd name="adj2" fmla="val 2115219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>
            <a:off x="3786182" y="1428736"/>
            <a:ext cx="3500462" cy="2571768"/>
          </a:xfrm>
          <a:prstGeom prst="arc">
            <a:avLst>
              <a:gd name="adj1" fmla="val 11025026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1928794" y="1928802"/>
            <a:ext cx="148790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7ябл.</a:t>
            </a:r>
            <a:endParaRPr lang="ru-RU" sz="4400" b="1" cap="none" spc="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4572000" y="1928802"/>
            <a:ext cx="181171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20ябл.</a:t>
            </a:r>
            <a:endParaRPr lang="ru-RU" sz="4400" b="1" cap="none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Дуга 14"/>
          <p:cNvSpPr/>
          <p:nvPr/>
        </p:nvSpPr>
        <p:spPr>
          <a:xfrm rot="10800000">
            <a:off x="1785918" y="1857364"/>
            <a:ext cx="5500928" cy="1990768"/>
          </a:xfrm>
          <a:prstGeom prst="arc">
            <a:avLst>
              <a:gd name="adj1" fmla="val 10755958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286116" y="2786058"/>
            <a:ext cx="163057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 </a:t>
            </a:r>
            <a:r>
              <a:rPr lang="ru-RU" sz="4400" b="1" spc="50" dirty="0" err="1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я</a:t>
            </a:r>
            <a:r>
              <a:rPr lang="ru-RU" sz="4400" b="1" cap="none" spc="50" dirty="0" err="1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бл</a:t>
            </a:r>
            <a:r>
              <a:rPr lang="ru-RU" sz="4400" b="1" cap="none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</a:t>
            </a:r>
            <a:endParaRPr lang="ru-RU" sz="4400" b="1" cap="none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1691680" y="263691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1229" y="2000240"/>
            <a:ext cx="8152039" cy="255454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E4D1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Самостоятельная </a:t>
            </a:r>
          </a:p>
          <a:p>
            <a:pPr algn="ctr"/>
            <a:r>
              <a:rPr lang="ru-RU" sz="8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E4D1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работа в парах</a:t>
            </a:r>
            <a:endParaRPr lang="ru-RU" sz="8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3E4D1F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916832"/>
            <a:ext cx="6912768" cy="230832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28&gt;17  	37&gt;32</a:t>
            </a:r>
          </a:p>
          <a:p>
            <a:pPr algn="ctr"/>
            <a:r>
              <a:rPr lang="en-US" sz="7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44&lt;56       71&lt;78</a:t>
            </a:r>
            <a:endParaRPr lang="ru-RU" sz="72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772816"/>
            <a:ext cx="8064896" cy="27392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3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E4D1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 вариант		   2 вариант</a:t>
            </a:r>
          </a:p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E4D1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6+3=9(</a:t>
            </a:r>
            <a:r>
              <a:rPr lang="ru-RU" sz="4800" b="1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E4D1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маш</a:t>
            </a: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E4D1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.) 	  20+6=26 (чел.)</a:t>
            </a:r>
          </a:p>
          <a:p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E4D1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Ответ: было 	   Ответ: было </a:t>
            </a:r>
          </a:p>
          <a:p>
            <a:r>
              <a:rPr lang="ru-RU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E4D1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      9 машин        26 человек</a:t>
            </a:r>
            <a:r>
              <a:rPr lang="ru-RU" sz="4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3E4D1F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	</a:t>
            </a:r>
            <a:endParaRPr lang="ru-RU" sz="4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3E4D1F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0" presetClass="emph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0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1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2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>
            <a:off x="1643042" y="2714620"/>
            <a:ext cx="564360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1643042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643306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215206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>
            <a:off x="1714480" y="1428736"/>
            <a:ext cx="2000264" cy="2986102"/>
          </a:xfrm>
          <a:prstGeom prst="arc">
            <a:avLst>
              <a:gd name="adj1" fmla="val 11299613"/>
              <a:gd name="adj2" fmla="val 2115219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>
            <a:off x="3786182" y="1428736"/>
            <a:ext cx="3500462" cy="2571768"/>
          </a:xfrm>
          <a:prstGeom prst="arc">
            <a:avLst>
              <a:gd name="adj1" fmla="val 11025026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373626" y="1928802"/>
            <a:ext cx="59824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 </a:t>
            </a:r>
            <a:endParaRPr lang="ru-RU" sz="4400" b="1" cap="none" spc="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39649" y="1928802"/>
            <a:ext cx="4764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6</a:t>
            </a:r>
            <a:endParaRPr lang="ru-RU" sz="4400" b="1" cap="none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Дуга 14"/>
          <p:cNvSpPr/>
          <p:nvPr/>
        </p:nvSpPr>
        <p:spPr>
          <a:xfrm rot="10800000">
            <a:off x="1785918" y="1857364"/>
            <a:ext cx="5500928" cy="1990768"/>
          </a:xfrm>
          <a:prstGeom prst="arc">
            <a:avLst>
              <a:gd name="adj1" fmla="val 10755958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807892" y="2786058"/>
            <a:ext cx="5870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 </a:t>
            </a:r>
            <a:endParaRPr lang="ru-RU" sz="4400" b="1" cap="none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>
            <a:off x="1643042" y="2714620"/>
            <a:ext cx="564360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1643042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643306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215206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>
            <a:off x="1714480" y="1428736"/>
            <a:ext cx="2000264" cy="2986102"/>
          </a:xfrm>
          <a:prstGeom prst="arc">
            <a:avLst>
              <a:gd name="adj1" fmla="val 11299613"/>
              <a:gd name="adj2" fmla="val 2115219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>
            <a:off x="3786182" y="1428736"/>
            <a:ext cx="3500462" cy="2571768"/>
          </a:xfrm>
          <a:prstGeom prst="arc">
            <a:avLst>
              <a:gd name="adj1" fmla="val 11025026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373627" y="1928802"/>
            <a:ext cx="59824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6 </a:t>
            </a:r>
            <a:endParaRPr lang="ru-RU" sz="4400" b="1" cap="none" spc="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93776" y="1928802"/>
            <a:ext cx="76815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20</a:t>
            </a:r>
            <a:endParaRPr lang="ru-RU" sz="4400" b="1" cap="none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Дуга 14"/>
          <p:cNvSpPr/>
          <p:nvPr/>
        </p:nvSpPr>
        <p:spPr>
          <a:xfrm rot="10800000">
            <a:off x="1785918" y="1857364"/>
            <a:ext cx="5500928" cy="1990768"/>
          </a:xfrm>
          <a:prstGeom prst="arc">
            <a:avLst>
              <a:gd name="adj1" fmla="val 10755958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807892" y="2786058"/>
            <a:ext cx="5870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 </a:t>
            </a:r>
            <a:endParaRPr lang="ru-RU" sz="4400" b="1" cap="none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1916832"/>
            <a:ext cx="6837646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cap="none" spc="50" dirty="0" smtClean="0">
                <a:ln w="11430"/>
                <a:solidFill>
                  <a:srgbClr val="3E4D1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МОЛОДЦЫ!</a:t>
            </a:r>
            <a:endParaRPr lang="ru-RU" sz="9600" b="1" cap="none" spc="50" dirty="0">
              <a:ln w="11430"/>
              <a:solidFill>
                <a:srgbClr val="3E4D1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742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742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1340768"/>
            <a:ext cx="7776864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9600" b="1" spc="50" dirty="0" smtClean="0">
                <a:ln w="11430"/>
                <a:solidFill>
                  <a:srgbClr val="3E4D1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ТАК ДЕРЖАТЬ!!!</a:t>
            </a:r>
            <a:endParaRPr lang="ru-RU" sz="9600" b="1" cap="none" spc="50" dirty="0">
              <a:ln w="11430"/>
              <a:solidFill>
                <a:srgbClr val="3E4D1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742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rgbClr val="E74227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916832"/>
            <a:ext cx="7128792" cy="255454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8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70</a:t>
            </a:r>
            <a:r>
              <a:rPr lang="ru-RU" sz="8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60, 9, 4, 81,</a:t>
            </a:r>
          </a:p>
          <a:p>
            <a:pPr algn="ctr"/>
            <a:r>
              <a:rPr lang="ru-RU" sz="80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90, </a:t>
            </a:r>
            <a:r>
              <a:rPr lang="ru-RU" sz="8000" b="1" cap="none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35, 6, 7</a:t>
            </a:r>
            <a:endParaRPr lang="ru-RU" sz="8000" b="1" cap="none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1556792"/>
            <a:ext cx="7488832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7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</a:t>
            </a:r>
            <a:r>
              <a:rPr lang="ru-RU" sz="7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МЕНЬШАЕМОЕ =</a:t>
            </a:r>
          </a:p>
          <a:p>
            <a:pPr algn="ctr"/>
            <a:r>
              <a:rPr lang="ru-RU" sz="7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РАЗНОСТЬ +</a:t>
            </a:r>
          </a:p>
          <a:p>
            <a:pPr algn="ctr"/>
            <a:r>
              <a:rPr lang="ru-RU" sz="7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ВЫЧИТАЕМОЕ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700808"/>
            <a:ext cx="8588718" cy="3139321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Задачи на нахождение</a:t>
            </a:r>
          </a:p>
          <a:p>
            <a:pPr algn="ctr"/>
            <a:r>
              <a:rPr lang="ru-RU" sz="66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неизвестного</a:t>
            </a:r>
          </a:p>
          <a:p>
            <a:pPr algn="ctr"/>
            <a:r>
              <a:rPr lang="ru-RU" sz="66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уменьшаемого</a:t>
            </a:r>
            <a:endParaRPr lang="ru-RU" sz="66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435422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628799"/>
            <a:ext cx="8208911" cy="4154984"/>
          </a:xfrm>
          <a:prstGeom prst="rect">
            <a:avLst/>
          </a:prstGeom>
          <a:effectLst>
            <a:glow rad="228600">
              <a:schemeClr val="accent3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ЦЕЛЬ</a:t>
            </a:r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:</a:t>
            </a:r>
          </a:p>
          <a:p>
            <a:r>
              <a:rPr lang="ru-RU" sz="60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●</a:t>
            </a: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п</a:t>
            </a:r>
            <a:r>
              <a:rPr lang="ru-RU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ознакомиться</a:t>
            </a:r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 с </a:t>
            </a:r>
            <a:r>
              <a:rPr lang="ru-RU" sz="48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задачами на нахождение неизвестного уменьшаемого; </a:t>
            </a:r>
          </a:p>
          <a:p>
            <a:r>
              <a:rPr lang="ru-RU" sz="48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rgbClr val="435422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●   научиться их      решать</a:t>
            </a:r>
            <a:endParaRPr lang="ru-RU" sz="48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rgbClr val="435422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772816"/>
            <a:ext cx="604867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Было-?</a:t>
            </a:r>
          </a:p>
          <a:p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Взяли-3 гриба</a:t>
            </a:r>
          </a:p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Осталось-5 грибов</a:t>
            </a:r>
            <a:endParaRPr lang="ru-RU" sz="5400" b="1" cap="none" spc="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 стрелкой 2"/>
          <p:cNvCxnSpPr/>
          <p:nvPr/>
        </p:nvCxnSpPr>
        <p:spPr>
          <a:xfrm>
            <a:off x="1643042" y="2714620"/>
            <a:ext cx="5643602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" name="Овал 3"/>
          <p:cNvSpPr/>
          <p:nvPr/>
        </p:nvSpPr>
        <p:spPr>
          <a:xfrm>
            <a:off x="1643042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3643306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7215206" y="2643182"/>
            <a:ext cx="142876" cy="1428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>
            <a:off x="1714480" y="1428736"/>
            <a:ext cx="2000264" cy="2986102"/>
          </a:xfrm>
          <a:prstGeom prst="arc">
            <a:avLst>
              <a:gd name="adj1" fmla="val 11299613"/>
              <a:gd name="adj2" fmla="val 2115219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Дуга 11"/>
          <p:cNvSpPr/>
          <p:nvPr/>
        </p:nvSpPr>
        <p:spPr>
          <a:xfrm>
            <a:off x="3786182" y="1428736"/>
            <a:ext cx="3500462" cy="2571768"/>
          </a:xfrm>
          <a:prstGeom prst="arc">
            <a:avLst>
              <a:gd name="adj1" fmla="val 11025026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/>
          <p:cNvSpPr/>
          <p:nvPr/>
        </p:nvSpPr>
        <p:spPr>
          <a:xfrm>
            <a:off x="2373627" y="1928802"/>
            <a:ext cx="59824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3 </a:t>
            </a:r>
            <a:endParaRPr lang="ru-RU" sz="4400" b="1" cap="none" spc="0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239649" y="1928802"/>
            <a:ext cx="476412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5</a:t>
            </a:r>
            <a:endParaRPr lang="ru-RU" sz="4400" b="1" cap="none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5" name="Дуга 14"/>
          <p:cNvSpPr/>
          <p:nvPr/>
        </p:nvSpPr>
        <p:spPr>
          <a:xfrm rot="10800000">
            <a:off x="1785918" y="1857364"/>
            <a:ext cx="5500928" cy="1990768"/>
          </a:xfrm>
          <a:prstGeom prst="arc">
            <a:avLst>
              <a:gd name="adj1" fmla="val 10755958"/>
              <a:gd name="adj2" fmla="val 0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807892" y="2786058"/>
            <a:ext cx="587019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4400" b="1" cap="none" spc="50" dirty="0" smtClean="0">
                <a:ln w="11430"/>
                <a:solidFill>
                  <a:schemeClr val="tx2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? </a:t>
            </a:r>
            <a:endParaRPr lang="ru-RU" sz="4400" b="1" cap="none" spc="50" dirty="0">
              <a:ln w="11430"/>
              <a:solidFill>
                <a:schemeClr val="tx2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187624" y="1772816"/>
            <a:ext cx="6624736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ru-RU" sz="54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5+3=8 (гр.)</a:t>
            </a:r>
          </a:p>
          <a:p>
            <a:r>
              <a:rPr lang="ru-RU" sz="5400" b="1" cap="none" spc="0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Ответ: было 8 грибов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1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>
                                      <p:cBhvr override="childStyle">
                                        <p:cTn id="12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3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181</Words>
  <Application>Microsoft Office PowerPoint</Application>
  <PresentationFormat>Экран (4:3)</PresentationFormat>
  <Paragraphs>77</Paragraphs>
  <Slides>24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5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USER</cp:lastModifiedBy>
  <cp:revision>46</cp:revision>
  <dcterms:created xsi:type="dcterms:W3CDTF">2014-10-06T14:01:50Z</dcterms:created>
  <dcterms:modified xsi:type="dcterms:W3CDTF">2017-02-20T20:16:41Z</dcterms:modified>
</cp:coreProperties>
</file>